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79" r:id="rId4"/>
    <p:sldId id="261" r:id="rId5"/>
    <p:sldId id="262" r:id="rId6"/>
    <p:sldId id="263" r:id="rId7"/>
    <p:sldId id="264" r:id="rId8"/>
    <p:sldId id="271" r:id="rId9"/>
    <p:sldId id="277" r:id="rId10"/>
    <p:sldId id="272" r:id="rId11"/>
    <p:sldId id="268" r:id="rId12"/>
    <p:sldId id="269" r:id="rId13"/>
    <p:sldId id="270" r:id="rId14"/>
    <p:sldId id="278"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CCFFCC"/>
    <a:srgbClr val="0099FF"/>
    <a:srgbClr val="0033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336" y="-8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F2D4C7-4E03-458A-A6AE-CAFEEA055544}" type="datetimeFigureOut">
              <a:rPr lang="en-US" smtClean="0"/>
              <a:t>4/5/21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3A186-2EFD-4566-99DD-1ADBB13CD5ED}" type="slidenum">
              <a:rPr lang="en-US" smtClean="0"/>
              <a:t>‹#›</a:t>
            </a:fld>
            <a:endParaRPr lang="en-US"/>
          </a:p>
        </p:txBody>
      </p:sp>
    </p:spTree>
    <p:extLst>
      <p:ext uri="{BB962C8B-B14F-4D97-AF65-F5344CB8AC3E}">
        <p14:creationId xmlns:p14="http://schemas.microsoft.com/office/powerpoint/2010/main" val="3063975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F2D4C7-4E03-458A-A6AE-CAFEEA055544}" type="datetimeFigureOut">
              <a:rPr lang="en-US" smtClean="0"/>
              <a:t>4/5/21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3A186-2EFD-4566-99DD-1ADBB13CD5ED}" type="slidenum">
              <a:rPr lang="en-US" smtClean="0"/>
              <a:t>‹#›</a:t>
            </a:fld>
            <a:endParaRPr lang="en-US"/>
          </a:p>
        </p:txBody>
      </p:sp>
    </p:spTree>
    <p:extLst>
      <p:ext uri="{BB962C8B-B14F-4D97-AF65-F5344CB8AC3E}">
        <p14:creationId xmlns:p14="http://schemas.microsoft.com/office/powerpoint/2010/main" val="3106662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F2D4C7-4E03-458A-A6AE-CAFEEA055544}" type="datetimeFigureOut">
              <a:rPr lang="en-US" smtClean="0"/>
              <a:t>4/5/21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3A186-2EFD-4566-99DD-1ADBB13CD5ED}" type="slidenum">
              <a:rPr lang="en-US" smtClean="0"/>
              <a:t>‹#›</a:t>
            </a:fld>
            <a:endParaRPr lang="en-US"/>
          </a:p>
        </p:txBody>
      </p:sp>
    </p:spTree>
    <p:extLst>
      <p:ext uri="{BB962C8B-B14F-4D97-AF65-F5344CB8AC3E}">
        <p14:creationId xmlns:p14="http://schemas.microsoft.com/office/powerpoint/2010/main" val="241434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F2D4C7-4E03-458A-A6AE-CAFEEA055544}" type="datetimeFigureOut">
              <a:rPr lang="en-US" smtClean="0"/>
              <a:t>4/5/21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3A186-2EFD-4566-99DD-1ADBB13CD5ED}" type="slidenum">
              <a:rPr lang="en-US" smtClean="0"/>
              <a:t>‹#›</a:t>
            </a:fld>
            <a:endParaRPr lang="en-US"/>
          </a:p>
        </p:txBody>
      </p:sp>
    </p:spTree>
    <p:extLst>
      <p:ext uri="{BB962C8B-B14F-4D97-AF65-F5344CB8AC3E}">
        <p14:creationId xmlns:p14="http://schemas.microsoft.com/office/powerpoint/2010/main" val="2533993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F2D4C7-4E03-458A-A6AE-CAFEEA055544}" type="datetimeFigureOut">
              <a:rPr lang="en-US" smtClean="0"/>
              <a:t>4/5/21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3A186-2EFD-4566-99DD-1ADBB13CD5ED}" type="slidenum">
              <a:rPr lang="en-US" smtClean="0"/>
              <a:t>‹#›</a:t>
            </a:fld>
            <a:endParaRPr lang="en-US"/>
          </a:p>
        </p:txBody>
      </p:sp>
    </p:spTree>
    <p:extLst>
      <p:ext uri="{BB962C8B-B14F-4D97-AF65-F5344CB8AC3E}">
        <p14:creationId xmlns:p14="http://schemas.microsoft.com/office/powerpoint/2010/main" val="152832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F2D4C7-4E03-458A-A6AE-CAFEEA055544}" type="datetimeFigureOut">
              <a:rPr lang="en-US" smtClean="0"/>
              <a:t>4/5/21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3A186-2EFD-4566-99DD-1ADBB13CD5ED}" type="slidenum">
              <a:rPr lang="en-US" smtClean="0"/>
              <a:t>‹#›</a:t>
            </a:fld>
            <a:endParaRPr lang="en-US"/>
          </a:p>
        </p:txBody>
      </p:sp>
    </p:spTree>
    <p:extLst>
      <p:ext uri="{BB962C8B-B14F-4D97-AF65-F5344CB8AC3E}">
        <p14:creationId xmlns:p14="http://schemas.microsoft.com/office/powerpoint/2010/main" val="1551103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F2D4C7-4E03-458A-A6AE-CAFEEA055544}" type="datetimeFigureOut">
              <a:rPr lang="en-US" smtClean="0"/>
              <a:t>4/5/21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43A186-2EFD-4566-99DD-1ADBB13CD5ED}" type="slidenum">
              <a:rPr lang="en-US" smtClean="0"/>
              <a:t>‹#›</a:t>
            </a:fld>
            <a:endParaRPr lang="en-US"/>
          </a:p>
        </p:txBody>
      </p:sp>
    </p:spTree>
    <p:extLst>
      <p:ext uri="{BB962C8B-B14F-4D97-AF65-F5344CB8AC3E}">
        <p14:creationId xmlns:p14="http://schemas.microsoft.com/office/powerpoint/2010/main" val="1094521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F2D4C7-4E03-458A-A6AE-CAFEEA055544}" type="datetimeFigureOut">
              <a:rPr lang="en-US" smtClean="0"/>
              <a:t>4/5/21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43A186-2EFD-4566-99DD-1ADBB13CD5ED}" type="slidenum">
              <a:rPr lang="en-US" smtClean="0"/>
              <a:t>‹#›</a:t>
            </a:fld>
            <a:endParaRPr lang="en-US"/>
          </a:p>
        </p:txBody>
      </p:sp>
    </p:spTree>
    <p:extLst>
      <p:ext uri="{BB962C8B-B14F-4D97-AF65-F5344CB8AC3E}">
        <p14:creationId xmlns:p14="http://schemas.microsoft.com/office/powerpoint/2010/main" val="1295676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F2D4C7-4E03-458A-A6AE-CAFEEA055544}" type="datetimeFigureOut">
              <a:rPr lang="en-US" smtClean="0"/>
              <a:t>4/5/21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43A186-2EFD-4566-99DD-1ADBB13CD5ED}" type="slidenum">
              <a:rPr lang="en-US" smtClean="0"/>
              <a:t>‹#›</a:t>
            </a:fld>
            <a:endParaRPr lang="en-US"/>
          </a:p>
        </p:txBody>
      </p:sp>
    </p:spTree>
    <p:extLst>
      <p:ext uri="{BB962C8B-B14F-4D97-AF65-F5344CB8AC3E}">
        <p14:creationId xmlns:p14="http://schemas.microsoft.com/office/powerpoint/2010/main" val="995305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F2D4C7-4E03-458A-A6AE-CAFEEA055544}" type="datetimeFigureOut">
              <a:rPr lang="en-US" smtClean="0"/>
              <a:t>4/5/21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3A186-2EFD-4566-99DD-1ADBB13CD5ED}" type="slidenum">
              <a:rPr lang="en-US" smtClean="0"/>
              <a:t>‹#›</a:t>
            </a:fld>
            <a:endParaRPr lang="en-US"/>
          </a:p>
        </p:txBody>
      </p:sp>
    </p:spTree>
    <p:extLst>
      <p:ext uri="{BB962C8B-B14F-4D97-AF65-F5344CB8AC3E}">
        <p14:creationId xmlns:p14="http://schemas.microsoft.com/office/powerpoint/2010/main" val="582978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F2D4C7-4E03-458A-A6AE-CAFEEA055544}" type="datetimeFigureOut">
              <a:rPr lang="en-US" smtClean="0"/>
              <a:t>4/5/21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3A186-2EFD-4566-99DD-1ADBB13CD5ED}" type="slidenum">
              <a:rPr lang="en-US" smtClean="0"/>
              <a:t>‹#›</a:t>
            </a:fld>
            <a:endParaRPr lang="en-US"/>
          </a:p>
        </p:txBody>
      </p:sp>
    </p:spTree>
    <p:extLst>
      <p:ext uri="{BB962C8B-B14F-4D97-AF65-F5344CB8AC3E}">
        <p14:creationId xmlns:p14="http://schemas.microsoft.com/office/powerpoint/2010/main" val="17739345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F2D4C7-4E03-458A-A6AE-CAFEEA055544}" type="datetimeFigureOut">
              <a:rPr lang="en-US" smtClean="0"/>
              <a:t>4/5/21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43A186-2EFD-4566-99DD-1ADBB13CD5ED}" type="slidenum">
              <a:rPr lang="en-US" smtClean="0"/>
              <a:t>‹#›</a:t>
            </a:fld>
            <a:endParaRPr lang="en-US"/>
          </a:p>
        </p:txBody>
      </p:sp>
    </p:spTree>
    <p:extLst>
      <p:ext uri="{BB962C8B-B14F-4D97-AF65-F5344CB8AC3E}">
        <p14:creationId xmlns:p14="http://schemas.microsoft.com/office/powerpoint/2010/main" val="103197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056382"/>
            <a:ext cx="7162800" cy="1077218"/>
          </a:xfrm>
          <a:prstGeom prst="rect">
            <a:avLst/>
          </a:prstGeom>
          <a:noFill/>
        </p:spPr>
        <p:txBody>
          <a:bodyPr wrap="square" rtlCol="0">
            <a:spAutoFit/>
          </a:bodyPr>
          <a:lstStyle/>
          <a:p>
            <a:pPr algn="ctr"/>
            <a:r>
              <a:rPr lang="en-US" sz="3200" b="1" dirty="0" smtClean="0">
                <a:solidFill>
                  <a:srgbClr val="FF0000"/>
                </a:solidFill>
              </a:rPr>
              <a:t>The structure of a scientific paper: </a:t>
            </a:r>
          </a:p>
          <a:p>
            <a:pPr algn="ctr"/>
            <a:r>
              <a:rPr lang="en-US" sz="3200" b="1" dirty="0" smtClean="0">
                <a:solidFill>
                  <a:srgbClr val="FF0000"/>
                </a:solidFill>
              </a:rPr>
              <a:t>How to write one and how to read one.</a:t>
            </a:r>
            <a:endParaRPr lang="en-US" sz="3200" b="1" dirty="0">
              <a:solidFill>
                <a:srgbClr val="FF0000"/>
              </a:solidFill>
            </a:endParaRPr>
          </a:p>
        </p:txBody>
      </p:sp>
      <p:sp>
        <p:nvSpPr>
          <p:cNvPr id="3" name="TextBox 2"/>
          <p:cNvSpPr txBox="1"/>
          <p:nvPr/>
        </p:nvSpPr>
        <p:spPr>
          <a:xfrm>
            <a:off x="609600" y="2503944"/>
            <a:ext cx="7772400" cy="1723549"/>
          </a:xfrm>
          <a:prstGeom prst="rect">
            <a:avLst/>
          </a:prstGeom>
          <a:noFill/>
        </p:spPr>
        <p:txBody>
          <a:bodyPr wrap="square" rtlCol="0">
            <a:spAutoFit/>
          </a:bodyPr>
          <a:lstStyle/>
          <a:p>
            <a:pPr>
              <a:spcAft>
                <a:spcPts val="600"/>
              </a:spcAft>
            </a:pPr>
            <a:r>
              <a:rPr lang="en-US" sz="2400" b="1" dirty="0" smtClean="0"/>
              <a:t>Today’s agenda</a:t>
            </a:r>
            <a:r>
              <a:rPr lang="en-US" sz="2400" b="1" dirty="0" smtClean="0"/>
              <a:t>:</a:t>
            </a:r>
            <a:endParaRPr lang="en-US" sz="2400" dirty="0" smtClean="0"/>
          </a:p>
          <a:p>
            <a:pPr marL="342900" indent="-342900">
              <a:spcAft>
                <a:spcPts val="600"/>
              </a:spcAft>
              <a:buAutoNum type="arabicPeriod"/>
            </a:pPr>
            <a:r>
              <a:rPr lang="en-US" sz="2400" dirty="0" smtClean="0"/>
              <a:t>Learn the structure of a scientific paper.</a:t>
            </a:r>
          </a:p>
          <a:p>
            <a:pPr marL="342900" indent="-342900">
              <a:spcAft>
                <a:spcPts val="600"/>
              </a:spcAft>
              <a:buAutoNum type="arabicPeriod"/>
            </a:pPr>
            <a:r>
              <a:rPr lang="en-US" sz="2400" dirty="0" smtClean="0"/>
              <a:t>The structure and function of the major subunits of the main body </a:t>
            </a:r>
            <a:r>
              <a:rPr lang="en-US" sz="2400" dirty="0"/>
              <a:t>of a scientific paper.  </a:t>
            </a:r>
            <a:endParaRPr lang="en-US" sz="2400" dirty="0" smtClean="0"/>
          </a:p>
        </p:txBody>
      </p:sp>
    </p:spTree>
    <p:extLst>
      <p:ext uri="{BB962C8B-B14F-4D97-AF65-F5344CB8AC3E}">
        <p14:creationId xmlns:p14="http://schemas.microsoft.com/office/powerpoint/2010/main" val="1310912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609600"/>
            <a:ext cx="8229600" cy="1143000"/>
          </a:xfrm>
        </p:spPr>
        <p:txBody>
          <a:bodyPr>
            <a:normAutofit/>
          </a:bodyPr>
          <a:lstStyle/>
          <a:p>
            <a:r>
              <a:rPr lang="en-US" sz="3600" b="1" dirty="0">
                <a:solidFill>
                  <a:srgbClr val="FF0000"/>
                </a:solidFill>
              </a:rPr>
              <a:t>The </a:t>
            </a:r>
            <a:r>
              <a:rPr lang="en-US" sz="3600" b="1" dirty="0" smtClean="0">
                <a:solidFill>
                  <a:srgbClr val="FF0000"/>
                </a:solidFill>
              </a:rPr>
              <a:t>Results</a:t>
            </a:r>
            <a:endParaRPr lang="en-US" sz="3600" b="1" dirty="0">
              <a:solidFill>
                <a:srgbClr val="FF0000"/>
              </a:solidFill>
            </a:endParaRPr>
          </a:p>
        </p:txBody>
      </p:sp>
      <p:sp>
        <p:nvSpPr>
          <p:cNvPr id="13315" name="Rectangle 3"/>
          <p:cNvSpPr>
            <a:spLocks noGrp="1" noChangeArrowheads="1"/>
          </p:cNvSpPr>
          <p:nvPr>
            <p:ph type="body" idx="1"/>
          </p:nvPr>
        </p:nvSpPr>
        <p:spPr>
          <a:xfrm>
            <a:off x="533400" y="1570037"/>
            <a:ext cx="8305800" cy="4525963"/>
          </a:xfrm>
        </p:spPr>
        <p:txBody>
          <a:bodyPr>
            <a:normAutofit fontScale="85000" lnSpcReduction="10000"/>
          </a:bodyPr>
          <a:lstStyle/>
          <a:p>
            <a:pPr marL="514350" indent="-514350">
              <a:buFont typeface="+mj-lt"/>
              <a:buAutoNum type="arabicPeriod"/>
            </a:pPr>
            <a:r>
              <a:rPr lang="en-US" sz="2800" dirty="0" smtClean="0"/>
              <a:t>Verbal description of the findings of the study as they pertain to the hypotheses and goals, in the order in which the hypotheses were posed.  </a:t>
            </a:r>
          </a:p>
          <a:p>
            <a:pPr marL="514350" indent="-514350">
              <a:buFont typeface="+mj-lt"/>
              <a:buAutoNum type="arabicPeriod"/>
            </a:pPr>
            <a:r>
              <a:rPr lang="en-US" sz="2800" dirty="0" smtClean="0"/>
              <a:t>Figures (</a:t>
            </a:r>
            <a:r>
              <a:rPr lang="en-US" sz="2800" dirty="0"/>
              <a:t>as </a:t>
            </a:r>
            <a:r>
              <a:rPr lang="en-US" sz="2800" dirty="0" smtClean="0"/>
              <a:t>needed</a:t>
            </a:r>
            <a:r>
              <a:rPr lang="en-US" sz="2800" dirty="0" smtClean="0"/>
              <a:t>); </a:t>
            </a:r>
            <a:r>
              <a:rPr lang="en-US" sz="2800" i="1" dirty="0" smtClean="0"/>
              <a:t>now we have the data behind the figure, clickable </a:t>
            </a:r>
            <a:endParaRPr lang="en-US" sz="2800" i="1" dirty="0" smtClean="0"/>
          </a:p>
          <a:p>
            <a:pPr marL="514350" indent="-514350">
              <a:buFont typeface="+mj-lt"/>
              <a:buAutoNum type="arabicPeriod"/>
            </a:pPr>
            <a:r>
              <a:rPr lang="en-US" sz="2800" dirty="0"/>
              <a:t>Tables </a:t>
            </a:r>
            <a:r>
              <a:rPr lang="en-US" sz="2800" dirty="0" smtClean="0"/>
              <a:t>(as needed</a:t>
            </a:r>
            <a:r>
              <a:rPr lang="en-US" sz="2800" dirty="0" smtClean="0"/>
              <a:t>); </a:t>
            </a:r>
            <a:r>
              <a:rPr lang="en-US" sz="2800" i="1" dirty="0" smtClean="0"/>
              <a:t>now large datasets can be published electronically in data repositories, e.g. Harvard </a:t>
            </a:r>
            <a:r>
              <a:rPr lang="en-US" sz="2800" i="1" dirty="0" err="1" smtClean="0"/>
              <a:t>Dataverse</a:t>
            </a:r>
            <a:r>
              <a:rPr lang="en-US" sz="2800" i="1" dirty="0" smtClean="0"/>
              <a:t>.</a:t>
            </a:r>
          </a:p>
          <a:p>
            <a:pPr marL="514350" indent="-514350">
              <a:buFont typeface="+mj-lt"/>
              <a:buAutoNum type="arabicPeriod"/>
            </a:pPr>
            <a:r>
              <a:rPr lang="en-US" sz="2800" dirty="0" smtClean="0"/>
              <a:t>Many journals </a:t>
            </a:r>
            <a:r>
              <a:rPr lang="en-US" sz="2800" i="1" dirty="0" smtClean="0"/>
              <a:t>now have the option of publishing movies, e.g. of simulations, again clickable.</a:t>
            </a:r>
            <a:endParaRPr lang="en-US" sz="2800" i="1" dirty="0" smtClean="0"/>
          </a:p>
          <a:p>
            <a:pPr marL="514350" indent="-514350">
              <a:buFont typeface="+mj-lt"/>
              <a:buAutoNum type="arabicPeriod"/>
            </a:pPr>
            <a:r>
              <a:rPr lang="en-US" sz="2800" dirty="0" smtClean="0"/>
              <a:t>Statistical analysis (as needed).</a:t>
            </a:r>
          </a:p>
          <a:p>
            <a:pPr marL="514350" indent="-514350">
              <a:buFont typeface="+mj-lt"/>
              <a:buAutoNum type="arabicPeriod"/>
            </a:pPr>
            <a:r>
              <a:rPr lang="en-US" sz="2800" dirty="0" smtClean="0"/>
              <a:t>No interpretation, no comparison, just the facts, with no editorializing.</a:t>
            </a:r>
            <a:endParaRPr lang="en-US" sz="2800" dirty="0"/>
          </a:p>
        </p:txBody>
      </p:sp>
    </p:spTree>
    <p:extLst>
      <p:ext uri="{BB962C8B-B14F-4D97-AF65-F5344CB8AC3E}">
        <p14:creationId xmlns:p14="http://schemas.microsoft.com/office/powerpoint/2010/main" val="2300639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28600"/>
            <a:ext cx="8229600" cy="1143000"/>
          </a:xfrm>
        </p:spPr>
        <p:txBody>
          <a:bodyPr/>
          <a:lstStyle/>
          <a:p>
            <a:r>
              <a:rPr lang="en-US" sz="3600" b="1" dirty="0">
                <a:solidFill>
                  <a:srgbClr val="FF0000"/>
                </a:solidFill>
              </a:rPr>
              <a:t>The Discussion</a:t>
            </a:r>
          </a:p>
        </p:txBody>
      </p:sp>
      <p:sp>
        <p:nvSpPr>
          <p:cNvPr id="13315" name="Rectangle 3"/>
          <p:cNvSpPr>
            <a:spLocks noGrp="1" noChangeArrowheads="1"/>
          </p:cNvSpPr>
          <p:nvPr>
            <p:ph type="body" idx="1"/>
          </p:nvPr>
        </p:nvSpPr>
        <p:spPr>
          <a:xfrm>
            <a:off x="457200" y="1265237"/>
            <a:ext cx="8229600" cy="4525963"/>
          </a:xfrm>
        </p:spPr>
        <p:txBody>
          <a:bodyPr>
            <a:normAutofit/>
          </a:bodyPr>
          <a:lstStyle/>
          <a:p>
            <a:pPr marL="0" indent="0">
              <a:spcBef>
                <a:spcPts val="0"/>
              </a:spcBef>
              <a:buNone/>
            </a:pPr>
            <a:r>
              <a:rPr lang="en-US" sz="2800" dirty="0"/>
              <a:t>Begin with the interpretation of the </a:t>
            </a:r>
            <a:r>
              <a:rPr lang="en-US" sz="2800" dirty="0" smtClean="0"/>
              <a:t>data, </a:t>
            </a:r>
            <a:r>
              <a:rPr lang="en-US" sz="2800" dirty="0"/>
              <a:t>with respect to the specific objectives of the study, and </a:t>
            </a:r>
            <a:r>
              <a:rPr lang="en-US" sz="2800" dirty="0" smtClean="0"/>
              <a:t>then get </a:t>
            </a:r>
            <a:r>
              <a:rPr lang="en-US" sz="2800" dirty="0"/>
              <a:t>progressively broader, interpreting papers by others, ending with the concepts used to start the Introduction.</a:t>
            </a:r>
          </a:p>
        </p:txBody>
      </p:sp>
      <p:sp>
        <p:nvSpPr>
          <p:cNvPr id="13316" name="Rectangle 4"/>
          <p:cNvSpPr>
            <a:spLocks noChangeArrowheads="1"/>
          </p:cNvSpPr>
          <p:nvPr/>
        </p:nvSpPr>
        <p:spPr bwMode="auto">
          <a:xfrm>
            <a:off x="3429000" y="3505200"/>
            <a:ext cx="19050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7" name="Rectangle 5"/>
          <p:cNvSpPr>
            <a:spLocks noChangeArrowheads="1"/>
          </p:cNvSpPr>
          <p:nvPr/>
        </p:nvSpPr>
        <p:spPr bwMode="auto">
          <a:xfrm>
            <a:off x="2971800" y="4267200"/>
            <a:ext cx="28956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8" name="Rectangle 6"/>
          <p:cNvSpPr>
            <a:spLocks noChangeArrowheads="1"/>
          </p:cNvSpPr>
          <p:nvPr/>
        </p:nvSpPr>
        <p:spPr bwMode="auto">
          <a:xfrm>
            <a:off x="2590800" y="5029200"/>
            <a:ext cx="3733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9" name="Rectangle 7"/>
          <p:cNvSpPr>
            <a:spLocks noChangeArrowheads="1"/>
          </p:cNvSpPr>
          <p:nvPr/>
        </p:nvSpPr>
        <p:spPr bwMode="auto">
          <a:xfrm>
            <a:off x="2133600" y="5791200"/>
            <a:ext cx="46482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0" name="Line 8"/>
          <p:cNvSpPr>
            <a:spLocks noChangeShapeType="1"/>
          </p:cNvSpPr>
          <p:nvPr/>
        </p:nvSpPr>
        <p:spPr bwMode="auto">
          <a:xfrm>
            <a:off x="4419600" y="3733800"/>
            <a:ext cx="0" cy="99060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1" name="Line 9"/>
          <p:cNvSpPr>
            <a:spLocks noChangeShapeType="1"/>
          </p:cNvSpPr>
          <p:nvPr/>
        </p:nvSpPr>
        <p:spPr bwMode="auto">
          <a:xfrm>
            <a:off x="4038600" y="4495800"/>
            <a:ext cx="0" cy="99060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2" name="Line 10"/>
          <p:cNvSpPr>
            <a:spLocks noChangeShapeType="1"/>
          </p:cNvSpPr>
          <p:nvPr/>
        </p:nvSpPr>
        <p:spPr bwMode="auto">
          <a:xfrm>
            <a:off x="3657600" y="5334000"/>
            <a:ext cx="0" cy="99060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4257896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457200"/>
            <a:ext cx="8153400" cy="609600"/>
          </a:xfrm>
        </p:spPr>
        <p:txBody>
          <a:bodyPr>
            <a:normAutofit fontScale="90000"/>
          </a:bodyPr>
          <a:lstStyle/>
          <a:p>
            <a:r>
              <a:rPr lang="en-US" sz="3600" b="1" dirty="0" smtClean="0">
                <a:solidFill>
                  <a:srgbClr val="FF0000"/>
                </a:solidFill>
              </a:rPr>
              <a:t>Acknowledgments</a:t>
            </a:r>
            <a:endParaRPr lang="en-US" sz="3600" b="1" dirty="0">
              <a:solidFill>
                <a:srgbClr val="FF0000"/>
              </a:solidFill>
            </a:endParaRPr>
          </a:p>
        </p:txBody>
      </p:sp>
      <p:sp>
        <p:nvSpPr>
          <p:cNvPr id="14339" name="Rectangle 3"/>
          <p:cNvSpPr>
            <a:spLocks noGrp="1" noChangeArrowheads="1"/>
          </p:cNvSpPr>
          <p:nvPr>
            <p:ph type="body" idx="1"/>
          </p:nvPr>
        </p:nvSpPr>
        <p:spPr>
          <a:xfrm>
            <a:off x="533400" y="1219200"/>
            <a:ext cx="8229600" cy="4754563"/>
          </a:xfrm>
        </p:spPr>
        <p:txBody>
          <a:bodyPr>
            <a:normAutofit fontScale="85000" lnSpcReduction="20000"/>
          </a:bodyPr>
          <a:lstStyle/>
          <a:p>
            <a:pPr marL="514350" indent="-514350">
              <a:spcAft>
                <a:spcPts val="600"/>
              </a:spcAft>
              <a:buFont typeface="+mj-lt"/>
              <a:buAutoNum type="arabicPeriod"/>
            </a:pPr>
            <a:r>
              <a:rPr lang="en-US" sz="2800" dirty="0"/>
              <a:t>Common professional courtesy (</a:t>
            </a:r>
            <a:r>
              <a:rPr lang="en-US" sz="2800" dirty="0" smtClean="0"/>
              <a:t>distinct </a:t>
            </a:r>
            <a:r>
              <a:rPr lang="en-US" sz="2800" dirty="0"/>
              <a:t>from </a:t>
            </a:r>
            <a:r>
              <a:rPr lang="en-US" sz="2800" dirty="0" smtClean="0"/>
              <a:t>authorship, although this can be contentious)</a:t>
            </a:r>
            <a:r>
              <a:rPr lang="en-US" sz="2800" dirty="0" smtClean="0"/>
              <a:t>. </a:t>
            </a:r>
            <a:r>
              <a:rPr lang="en-US" sz="2800" i="1" dirty="0" smtClean="0"/>
              <a:t>It never hurts to be polite and generous.</a:t>
            </a:r>
            <a:endParaRPr lang="en-US" sz="2800" i="1" dirty="0"/>
          </a:p>
          <a:p>
            <a:pPr marL="514350" indent="-514350">
              <a:spcAft>
                <a:spcPts val="600"/>
              </a:spcAft>
              <a:buFont typeface="+mj-lt"/>
              <a:buAutoNum type="arabicPeriod"/>
            </a:pPr>
            <a:r>
              <a:rPr lang="en-US" sz="2800" dirty="0" smtClean="0"/>
              <a:t>Indicate source(s) </a:t>
            </a:r>
            <a:r>
              <a:rPr lang="en-US" sz="2800" dirty="0"/>
              <a:t>of financial </a:t>
            </a:r>
            <a:r>
              <a:rPr lang="en-US" sz="2800" dirty="0" smtClean="0"/>
              <a:t>support, often mandated.</a:t>
            </a:r>
            <a:endParaRPr lang="en-US" sz="2800" dirty="0" smtClean="0"/>
          </a:p>
          <a:p>
            <a:pPr marL="514350" indent="-514350">
              <a:spcAft>
                <a:spcPts val="600"/>
              </a:spcAft>
              <a:buFont typeface="+mj-lt"/>
              <a:buAutoNum type="arabicPeriod"/>
            </a:pPr>
            <a:r>
              <a:rPr lang="en-US" sz="2800" dirty="0" smtClean="0"/>
              <a:t>People who contributed with help in the field and/or lab, with </a:t>
            </a:r>
            <a:r>
              <a:rPr lang="en-US" sz="2800" dirty="0"/>
              <a:t>ideas</a:t>
            </a:r>
            <a:r>
              <a:rPr lang="en-US" sz="2800" dirty="0" smtClean="0"/>
              <a:t>, statistic analysis, etc., (those whose contributions were less than those expected for co-authorship.</a:t>
            </a:r>
            <a:endParaRPr lang="en-US" sz="2800" dirty="0"/>
          </a:p>
          <a:p>
            <a:pPr marL="514350" indent="-514350">
              <a:buFont typeface="+mj-lt"/>
              <a:buAutoNum type="arabicPeriod"/>
            </a:pPr>
            <a:r>
              <a:rPr lang="en-US" sz="2800" dirty="0"/>
              <a:t>Only professional, not emotional </a:t>
            </a:r>
            <a:r>
              <a:rPr lang="en-US" sz="2800" dirty="0" smtClean="0"/>
              <a:t>help (find other ways to thank your mother or your </a:t>
            </a:r>
            <a:r>
              <a:rPr lang="en-US" sz="2800" dirty="0" smtClean="0"/>
              <a:t>boyfriend/girlfriend). Not so for a thesis.</a:t>
            </a:r>
          </a:p>
          <a:p>
            <a:pPr marL="514350" indent="-514350">
              <a:buFont typeface="+mj-lt"/>
              <a:buAutoNum type="arabicPeriod"/>
            </a:pPr>
            <a:r>
              <a:rPr lang="en-US" sz="2800" dirty="0" smtClean="0"/>
              <a:t>Sometimes a paper can be dedicated, </a:t>
            </a:r>
            <a:r>
              <a:rPr lang="en-US" sz="2800" i="1" dirty="0" smtClean="0"/>
              <a:t>e.g. to a mentor/co-author who died during the publication process</a:t>
            </a:r>
            <a:r>
              <a:rPr lang="en-US" sz="2800" dirty="0" smtClean="0"/>
              <a:t>.</a:t>
            </a:r>
            <a:endParaRPr lang="en-US" sz="2800" dirty="0"/>
          </a:p>
          <a:p>
            <a:endParaRPr lang="en-US" dirty="0">
              <a:solidFill>
                <a:srgbClr val="FF0000"/>
              </a:solidFill>
            </a:endParaRPr>
          </a:p>
        </p:txBody>
      </p:sp>
    </p:spTree>
    <p:extLst>
      <p:ext uri="{BB962C8B-B14F-4D97-AF65-F5344CB8AC3E}">
        <p14:creationId xmlns:p14="http://schemas.microsoft.com/office/powerpoint/2010/main" val="3039690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685800"/>
            <a:ext cx="8229600" cy="1143000"/>
          </a:xfrm>
        </p:spPr>
        <p:txBody>
          <a:bodyPr/>
          <a:lstStyle/>
          <a:p>
            <a:r>
              <a:rPr lang="en-US" sz="3600" b="1" dirty="0" smtClean="0">
                <a:solidFill>
                  <a:srgbClr val="FF0000"/>
                </a:solidFill>
              </a:rPr>
              <a:t>Literature Cited (or References Cited)</a:t>
            </a:r>
            <a:endParaRPr lang="en-US" sz="3600" b="1" dirty="0">
              <a:solidFill>
                <a:srgbClr val="FF0000"/>
              </a:solidFill>
            </a:endParaRPr>
          </a:p>
        </p:txBody>
      </p:sp>
      <p:sp>
        <p:nvSpPr>
          <p:cNvPr id="15363" name="Rectangle 3"/>
          <p:cNvSpPr>
            <a:spLocks noGrp="1" noChangeArrowheads="1"/>
          </p:cNvSpPr>
          <p:nvPr>
            <p:ph type="body" idx="1"/>
          </p:nvPr>
        </p:nvSpPr>
        <p:spPr>
          <a:xfrm>
            <a:off x="457200" y="1828800"/>
            <a:ext cx="8534400" cy="2667000"/>
          </a:xfrm>
        </p:spPr>
        <p:txBody>
          <a:bodyPr>
            <a:normAutofit/>
          </a:bodyPr>
          <a:lstStyle/>
          <a:p>
            <a:pPr marL="514350" indent="-514350">
              <a:buFont typeface="+mj-lt"/>
              <a:buAutoNum type="arabicPeriod"/>
            </a:pPr>
            <a:r>
              <a:rPr lang="en-US" sz="2800" dirty="0" smtClean="0"/>
              <a:t>Acknowledges </a:t>
            </a:r>
            <a:r>
              <a:rPr lang="en-US" sz="2800" dirty="0"/>
              <a:t>the work done by </a:t>
            </a:r>
            <a:r>
              <a:rPr lang="en-US" sz="2800" dirty="0" smtClean="0"/>
              <a:t>others.</a:t>
            </a:r>
            <a:endParaRPr lang="en-US" sz="2800" dirty="0"/>
          </a:p>
          <a:p>
            <a:pPr marL="514350" indent="-514350">
              <a:buFont typeface="+mj-lt"/>
              <a:buAutoNum type="arabicPeriod"/>
            </a:pPr>
            <a:r>
              <a:rPr lang="en-US" sz="2800" dirty="0" smtClean="0"/>
              <a:t>Allows </a:t>
            </a:r>
            <a:r>
              <a:rPr lang="en-US" sz="2800" dirty="0"/>
              <a:t>the reader to learn </a:t>
            </a:r>
            <a:r>
              <a:rPr lang="en-US" sz="2800" dirty="0" smtClean="0"/>
              <a:t>more.</a:t>
            </a:r>
            <a:endParaRPr lang="en-US" sz="2800" dirty="0"/>
          </a:p>
          <a:p>
            <a:pPr marL="514350" indent="-514350">
              <a:buFont typeface="+mj-lt"/>
              <a:buAutoNum type="arabicPeriod"/>
            </a:pPr>
            <a:r>
              <a:rPr lang="en-US" sz="2800" dirty="0" smtClean="0"/>
              <a:t>Bolsters </a:t>
            </a:r>
            <a:r>
              <a:rPr lang="en-US" sz="2800" dirty="0"/>
              <a:t>arguments and </a:t>
            </a:r>
            <a:r>
              <a:rPr lang="en-US" sz="2800" dirty="0" smtClean="0"/>
              <a:t>facilitates </a:t>
            </a:r>
            <a:r>
              <a:rPr lang="en-US" sz="2800" dirty="0"/>
              <a:t>interpretation of </a:t>
            </a:r>
            <a:r>
              <a:rPr lang="en-US" sz="2800" dirty="0" smtClean="0"/>
              <a:t>results.</a:t>
            </a:r>
            <a:endParaRPr lang="en-US" sz="2800" dirty="0"/>
          </a:p>
        </p:txBody>
      </p:sp>
      <p:sp>
        <p:nvSpPr>
          <p:cNvPr id="15364" name="Text Box 4"/>
          <p:cNvSpPr txBox="1">
            <a:spLocks noChangeArrowheads="1"/>
          </p:cNvSpPr>
          <p:nvPr/>
        </p:nvSpPr>
        <p:spPr bwMode="auto">
          <a:xfrm>
            <a:off x="533400" y="4114800"/>
            <a:ext cx="82296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dirty="0">
                <a:solidFill>
                  <a:srgbClr val="7030A0"/>
                </a:solidFill>
              </a:rPr>
              <a:t>Everything cited in the paper </a:t>
            </a:r>
            <a:r>
              <a:rPr lang="en-US" sz="2400" b="1" i="1" u="sng" dirty="0">
                <a:solidFill>
                  <a:srgbClr val="FF0000"/>
                </a:solidFill>
              </a:rPr>
              <a:t>must</a:t>
            </a:r>
            <a:r>
              <a:rPr lang="en-US" sz="2400" dirty="0">
                <a:solidFill>
                  <a:srgbClr val="7030A0"/>
                </a:solidFill>
              </a:rPr>
              <a:t> be listed, and </a:t>
            </a:r>
            <a:r>
              <a:rPr lang="en-US" sz="2400" b="1" i="1" u="sng" dirty="0">
                <a:solidFill>
                  <a:srgbClr val="FF0000"/>
                </a:solidFill>
              </a:rPr>
              <a:t>nothing else</a:t>
            </a:r>
            <a:r>
              <a:rPr lang="en-US" sz="2400" dirty="0">
                <a:solidFill>
                  <a:srgbClr val="7030A0"/>
                </a:solidFill>
              </a:rPr>
              <a:t>.  This is not a </a:t>
            </a:r>
            <a:r>
              <a:rPr lang="en-US" sz="2400" dirty="0" smtClean="0">
                <a:solidFill>
                  <a:srgbClr val="7030A0"/>
                </a:solidFill>
              </a:rPr>
              <a:t>bibliography but strictly a list </a:t>
            </a:r>
            <a:r>
              <a:rPr lang="en-US" sz="2400" dirty="0">
                <a:solidFill>
                  <a:srgbClr val="7030A0"/>
                </a:solidFill>
              </a:rPr>
              <a:t>of relevant papers on the subject, only the ones actually used in the paper.  </a:t>
            </a:r>
            <a:r>
              <a:rPr lang="en-US" sz="2400" dirty="0" smtClean="0">
                <a:solidFill>
                  <a:srgbClr val="7030A0"/>
                </a:solidFill>
              </a:rPr>
              <a:t>They must be listed in alphabetical </a:t>
            </a:r>
            <a:r>
              <a:rPr lang="en-US" sz="2400" dirty="0">
                <a:solidFill>
                  <a:srgbClr val="7030A0"/>
                </a:solidFill>
              </a:rPr>
              <a:t>order, </a:t>
            </a:r>
            <a:r>
              <a:rPr lang="en-US" sz="2400" dirty="0" smtClean="0">
                <a:solidFill>
                  <a:srgbClr val="7030A0"/>
                </a:solidFill>
              </a:rPr>
              <a:t>or in </a:t>
            </a:r>
            <a:r>
              <a:rPr lang="en-US" sz="2400" dirty="0" smtClean="0">
                <a:solidFill>
                  <a:srgbClr val="7030A0"/>
                </a:solidFill>
              </a:rPr>
              <a:t>the format specified by the selected journal.</a:t>
            </a:r>
            <a:endParaRPr lang="en-US" sz="2400" dirty="0">
              <a:solidFill>
                <a:srgbClr val="7030A0"/>
              </a:solidFill>
            </a:endParaRPr>
          </a:p>
        </p:txBody>
      </p:sp>
    </p:spTree>
    <p:extLst>
      <p:ext uri="{BB962C8B-B14F-4D97-AF65-F5344CB8AC3E}">
        <p14:creationId xmlns:p14="http://schemas.microsoft.com/office/powerpoint/2010/main" val="2329927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382000" cy="4525963"/>
          </a:xfrm>
        </p:spPr>
        <p:txBody>
          <a:bodyPr/>
          <a:lstStyle/>
          <a:p>
            <a:pPr marL="0" indent="0">
              <a:spcAft>
                <a:spcPts val="600"/>
              </a:spcAft>
              <a:buNone/>
            </a:pPr>
            <a:r>
              <a:rPr lang="en-US" sz="3100" b="1" dirty="0">
                <a:solidFill>
                  <a:srgbClr val="FF0000"/>
                </a:solidFill>
              </a:rPr>
              <a:t>Most of us never read a paper from start to finish:</a:t>
            </a:r>
          </a:p>
          <a:p>
            <a:pPr marL="0" indent="0">
              <a:spcBef>
                <a:spcPts val="2400"/>
              </a:spcBef>
              <a:buNone/>
            </a:pPr>
            <a:r>
              <a:rPr lang="en-US" dirty="0"/>
              <a:t>Read the </a:t>
            </a:r>
            <a:r>
              <a:rPr lang="en-US" b="1" dirty="0">
                <a:solidFill>
                  <a:srgbClr val="7030A0"/>
                </a:solidFill>
              </a:rPr>
              <a:t>title</a:t>
            </a:r>
            <a:r>
              <a:rPr lang="en-US" dirty="0"/>
              <a:t> first, </a:t>
            </a:r>
          </a:p>
          <a:p>
            <a:pPr marL="0" indent="0">
              <a:buNone/>
            </a:pPr>
            <a:r>
              <a:rPr lang="en-US" dirty="0"/>
              <a:t>then the </a:t>
            </a:r>
            <a:r>
              <a:rPr lang="en-US" b="1" dirty="0">
                <a:solidFill>
                  <a:srgbClr val="7030A0"/>
                </a:solidFill>
              </a:rPr>
              <a:t>abstract</a:t>
            </a:r>
            <a:r>
              <a:rPr lang="en-US" dirty="0"/>
              <a:t>, </a:t>
            </a:r>
          </a:p>
          <a:p>
            <a:pPr marL="0" indent="0">
              <a:buNone/>
            </a:pPr>
            <a:r>
              <a:rPr lang="en-US" dirty="0"/>
              <a:t>then the </a:t>
            </a:r>
            <a:r>
              <a:rPr lang="en-US" b="1" dirty="0">
                <a:solidFill>
                  <a:srgbClr val="7030A0"/>
                </a:solidFill>
              </a:rPr>
              <a:t>last paragraph of the Introduction</a:t>
            </a:r>
            <a:r>
              <a:rPr lang="en-US" dirty="0"/>
              <a:t>, </a:t>
            </a:r>
          </a:p>
          <a:p>
            <a:pPr marL="0" indent="0">
              <a:buNone/>
            </a:pPr>
            <a:r>
              <a:rPr lang="en-US" dirty="0"/>
              <a:t>then the </a:t>
            </a:r>
            <a:r>
              <a:rPr lang="en-US" b="1" dirty="0">
                <a:solidFill>
                  <a:srgbClr val="7030A0"/>
                </a:solidFill>
              </a:rPr>
              <a:t>first paragraph of the Discussion</a:t>
            </a:r>
            <a:r>
              <a:rPr lang="en-US" dirty="0"/>
              <a:t>, </a:t>
            </a:r>
            <a:endParaRPr lang="en-US" dirty="0" smtClean="0"/>
          </a:p>
          <a:p>
            <a:pPr marL="0" indent="0">
              <a:buNone/>
            </a:pPr>
            <a:r>
              <a:rPr lang="en-US" dirty="0" smtClean="0"/>
              <a:t>look </a:t>
            </a:r>
            <a:r>
              <a:rPr lang="en-US" dirty="0"/>
              <a:t>at the </a:t>
            </a:r>
            <a:r>
              <a:rPr lang="en-US" b="1" dirty="0">
                <a:solidFill>
                  <a:srgbClr val="7030A0"/>
                </a:solidFill>
              </a:rPr>
              <a:t>figures and tables</a:t>
            </a:r>
            <a:r>
              <a:rPr lang="en-US" dirty="0"/>
              <a:t>.</a:t>
            </a:r>
          </a:p>
          <a:p>
            <a:pPr marL="0" indent="0">
              <a:buNone/>
            </a:pPr>
            <a:endParaRPr lang="en-US" dirty="0"/>
          </a:p>
        </p:txBody>
      </p:sp>
    </p:spTree>
    <p:extLst>
      <p:ext uri="{BB962C8B-B14F-4D97-AF65-F5344CB8AC3E}">
        <p14:creationId xmlns:p14="http://schemas.microsoft.com/office/powerpoint/2010/main" val="2219786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705100" y="1905000"/>
            <a:ext cx="3810000" cy="990600"/>
          </a:xfrm>
          <a:prstGeom prst="rect">
            <a:avLst/>
          </a:prstGeom>
          <a:solidFill>
            <a:srgbClr val="0033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743200" y="5029200"/>
            <a:ext cx="3810000" cy="990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705100" y="3429000"/>
            <a:ext cx="3810000" cy="1066800"/>
          </a:xfrm>
          <a:prstGeom prst="rect">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971800" y="5112603"/>
            <a:ext cx="3352800" cy="830997"/>
          </a:xfrm>
          <a:prstGeom prst="rect">
            <a:avLst/>
          </a:prstGeom>
          <a:noFill/>
        </p:spPr>
        <p:txBody>
          <a:bodyPr wrap="square" rtlCol="0">
            <a:spAutoFit/>
          </a:bodyPr>
          <a:lstStyle/>
          <a:p>
            <a:pPr algn="ctr"/>
            <a:r>
              <a:rPr lang="en-US" sz="2400" b="1" dirty="0" smtClean="0"/>
              <a:t>The body of the paper: The whole story</a:t>
            </a:r>
            <a:endParaRPr lang="en-US" sz="2400" b="1" dirty="0"/>
          </a:p>
        </p:txBody>
      </p:sp>
      <p:sp>
        <p:nvSpPr>
          <p:cNvPr id="9" name="TextBox 8"/>
          <p:cNvSpPr txBox="1"/>
          <p:nvPr/>
        </p:nvSpPr>
        <p:spPr>
          <a:xfrm>
            <a:off x="2133600" y="2129135"/>
            <a:ext cx="4800600" cy="461665"/>
          </a:xfrm>
          <a:prstGeom prst="rect">
            <a:avLst/>
          </a:prstGeom>
          <a:noFill/>
        </p:spPr>
        <p:txBody>
          <a:bodyPr wrap="square" rtlCol="0">
            <a:spAutoFit/>
          </a:bodyPr>
          <a:lstStyle/>
          <a:p>
            <a:pPr algn="ctr"/>
            <a:r>
              <a:rPr lang="en-US" sz="2400" b="1" dirty="0" smtClean="0">
                <a:solidFill>
                  <a:srgbClr val="FFFF00"/>
                </a:solidFill>
              </a:rPr>
              <a:t>Title: Fishing for readers</a:t>
            </a:r>
            <a:endParaRPr lang="en-US" sz="2400" b="1" dirty="0">
              <a:solidFill>
                <a:srgbClr val="FFFF00"/>
              </a:solidFill>
            </a:endParaRPr>
          </a:p>
        </p:txBody>
      </p:sp>
      <p:sp>
        <p:nvSpPr>
          <p:cNvPr id="2" name="TextBox 1"/>
          <p:cNvSpPr txBox="1"/>
          <p:nvPr/>
        </p:nvSpPr>
        <p:spPr>
          <a:xfrm>
            <a:off x="2971800" y="3512403"/>
            <a:ext cx="3276600" cy="830997"/>
          </a:xfrm>
          <a:prstGeom prst="rect">
            <a:avLst/>
          </a:prstGeom>
          <a:noFill/>
        </p:spPr>
        <p:txBody>
          <a:bodyPr wrap="square" rtlCol="0">
            <a:spAutoFit/>
          </a:bodyPr>
          <a:lstStyle/>
          <a:p>
            <a:pPr algn="ctr"/>
            <a:r>
              <a:rPr lang="en-US" sz="2400" b="1" dirty="0" smtClean="0"/>
              <a:t>Abstract: The “Reader’s Digest” version</a:t>
            </a:r>
            <a:endParaRPr lang="en-US" sz="2400" b="1" dirty="0"/>
          </a:p>
        </p:txBody>
      </p:sp>
      <p:sp>
        <p:nvSpPr>
          <p:cNvPr id="10" name="TextBox 9"/>
          <p:cNvSpPr txBox="1"/>
          <p:nvPr/>
        </p:nvSpPr>
        <p:spPr>
          <a:xfrm>
            <a:off x="609600" y="291405"/>
            <a:ext cx="7924800" cy="1384995"/>
          </a:xfrm>
          <a:prstGeom prst="rect">
            <a:avLst/>
          </a:prstGeom>
          <a:noFill/>
        </p:spPr>
        <p:txBody>
          <a:bodyPr wrap="square" rtlCol="0">
            <a:spAutoFit/>
          </a:bodyPr>
          <a:lstStyle/>
          <a:p>
            <a:pPr algn="ctr"/>
            <a:r>
              <a:rPr lang="en-US" sz="2800" b="1" dirty="0" smtClean="0">
                <a:solidFill>
                  <a:srgbClr val="FF0000"/>
                </a:solidFill>
              </a:rPr>
              <a:t>A scientific paper is really three (3) separate papers.  This fact is critically important when you set out to write a paper, or to read one.</a:t>
            </a:r>
            <a:endParaRPr lang="en-US" sz="2800" b="1" dirty="0">
              <a:solidFill>
                <a:srgbClr val="FF0000"/>
              </a:solidFill>
            </a:endParaRPr>
          </a:p>
        </p:txBody>
      </p:sp>
      <p:sp>
        <p:nvSpPr>
          <p:cNvPr id="5" name="TextBox 4"/>
          <p:cNvSpPr txBox="1"/>
          <p:nvPr/>
        </p:nvSpPr>
        <p:spPr>
          <a:xfrm>
            <a:off x="457200" y="1905000"/>
            <a:ext cx="1676400" cy="5170646"/>
          </a:xfrm>
          <a:prstGeom prst="rect">
            <a:avLst/>
          </a:prstGeom>
          <a:noFill/>
        </p:spPr>
        <p:txBody>
          <a:bodyPr wrap="square" rtlCol="0">
            <a:spAutoFit/>
          </a:bodyPr>
          <a:lstStyle/>
          <a:p>
            <a:r>
              <a:rPr lang="en-US" sz="2400" dirty="0"/>
              <a:t>Although, in published form, the title comes first and the abstract second, they are nearly always the last to be written</a:t>
            </a:r>
          </a:p>
          <a:p>
            <a:endParaRPr lang="en-US" dirty="0"/>
          </a:p>
        </p:txBody>
      </p:sp>
    </p:spTree>
    <p:extLst>
      <p:ext uri="{BB962C8B-B14F-4D97-AF65-F5344CB8AC3E}">
        <p14:creationId xmlns:p14="http://schemas.microsoft.com/office/powerpoint/2010/main" val="279175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524000"/>
            <a:ext cx="7848600" cy="3600986"/>
          </a:xfrm>
          <a:prstGeom prst="rect">
            <a:avLst/>
          </a:prstGeom>
          <a:noFill/>
        </p:spPr>
        <p:txBody>
          <a:bodyPr wrap="square" rtlCol="0">
            <a:spAutoFit/>
          </a:bodyPr>
          <a:lstStyle/>
          <a:p>
            <a:r>
              <a:rPr lang="en-US" sz="3200" b="1" dirty="0" smtClean="0">
                <a:solidFill>
                  <a:srgbClr val="FF0000"/>
                </a:solidFill>
              </a:rPr>
              <a:t>What to write first?</a:t>
            </a:r>
          </a:p>
          <a:p>
            <a:endParaRPr lang="en-US" sz="2800" dirty="0"/>
          </a:p>
          <a:p>
            <a:r>
              <a:rPr lang="en-US" sz="2800" dirty="0" smtClean="0"/>
              <a:t>Although, in published form, the Title comes first and the Abstract second, they are nearly always the last to be written, or at least the last items to be finalized.</a:t>
            </a:r>
            <a:endParaRPr lang="en-US" sz="2800" dirty="0"/>
          </a:p>
          <a:p>
            <a:endParaRPr lang="en-US" sz="2800" dirty="0" smtClean="0"/>
          </a:p>
          <a:p>
            <a:r>
              <a:rPr lang="en-US" sz="2800" dirty="0" smtClean="0"/>
              <a:t>The body of the paper is tackled first.</a:t>
            </a:r>
            <a:endParaRPr lang="en-US" sz="2800" dirty="0"/>
          </a:p>
        </p:txBody>
      </p:sp>
    </p:spTree>
    <p:extLst>
      <p:ext uri="{BB962C8B-B14F-4D97-AF65-F5344CB8AC3E}">
        <p14:creationId xmlns:p14="http://schemas.microsoft.com/office/powerpoint/2010/main" val="4243498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81000"/>
            <a:ext cx="8382000" cy="1143000"/>
          </a:xfrm>
        </p:spPr>
        <p:txBody>
          <a:bodyPr>
            <a:normAutofit/>
          </a:bodyPr>
          <a:lstStyle/>
          <a:p>
            <a:pPr algn="l"/>
            <a:r>
              <a:rPr lang="en-US" sz="3600" b="1" dirty="0">
                <a:solidFill>
                  <a:srgbClr val="FF0000"/>
                </a:solidFill>
              </a:rPr>
              <a:t>The body of </a:t>
            </a:r>
            <a:r>
              <a:rPr lang="en-US" sz="3600" b="1" dirty="0" smtClean="0">
                <a:solidFill>
                  <a:srgbClr val="FF0000"/>
                </a:solidFill>
              </a:rPr>
              <a:t>a paper in a typical journal:</a:t>
            </a:r>
            <a:endParaRPr lang="en-US" sz="3600" b="1" dirty="0">
              <a:solidFill>
                <a:srgbClr val="FF0000"/>
              </a:solidFill>
            </a:endParaRPr>
          </a:p>
        </p:txBody>
      </p:sp>
      <p:sp>
        <p:nvSpPr>
          <p:cNvPr id="6147" name="Rectangle 3"/>
          <p:cNvSpPr>
            <a:spLocks noGrp="1" noChangeArrowheads="1"/>
          </p:cNvSpPr>
          <p:nvPr>
            <p:ph type="body" idx="1"/>
          </p:nvPr>
        </p:nvSpPr>
        <p:spPr>
          <a:xfrm>
            <a:off x="457200" y="1600200"/>
            <a:ext cx="8382000" cy="4525963"/>
          </a:xfrm>
        </p:spPr>
        <p:txBody>
          <a:bodyPr>
            <a:normAutofit/>
          </a:bodyPr>
          <a:lstStyle/>
          <a:p>
            <a:r>
              <a:rPr lang="en-US" sz="2800" dirty="0"/>
              <a:t>Introduction</a:t>
            </a:r>
          </a:p>
          <a:p>
            <a:r>
              <a:rPr lang="en-US" sz="2800" dirty="0"/>
              <a:t>Materials and Methods </a:t>
            </a:r>
            <a:r>
              <a:rPr lang="en-US" sz="2800" dirty="0" smtClean="0"/>
              <a:t>(sometimes just “Methods”)</a:t>
            </a:r>
            <a:endParaRPr lang="en-US" sz="2800" dirty="0"/>
          </a:p>
          <a:p>
            <a:r>
              <a:rPr lang="en-US" sz="2800" dirty="0"/>
              <a:t>Results</a:t>
            </a:r>
          </a:p>
          <a:p>
            <a:pPr lvl="1"/>
            <a:r>
              <a:rPr lang="en-US" sz="2400" dirty="0"/>
              <a:t>Text</a:t>
            </a:r>
          </a:p>
          <a:p>
            <a:pPr lvl="1"/>
            <a:r>
              <a:rPr lang="en-US" sz="2400" dirty="0"/>
              <a:t>Tables</a:t>
            </a:r>
          </a:p>
          <a:p>
            <a:pPr lvl="1"/>
            <a:r>
              <a:rPr lang="en-US" sz="2400" dirty="0"/>
              <a:t>Figures</a:t>
            </a:r>
          </a:p>
          <a:p>
            <a:r>
              <a:rPr lang="en-US" sz="2800" dirty="0"/>
              <a:t>Discussion</a:t>
            </a:r>
          </a:p>
          <a:p>
            <a:r>
              <a:rPr lang="en-US" sz="2800" dirty="0" smtClean="0"/>
              <a:t>Acknowledgments</a:t>
            </a:r>
            <a:endParaRPr lang="en-US" sz="2800" dirty="0"/>
          </a:p>
          <a:p>
            <a:r>
              <a:rPr lang="en-US" sz="2800" dirty="0" smtClean="0"/>
              <a:t>Literature Cited</a:t>
            </a:r>
            <a:endParaRPr lang="en-US" sz="2800" dirty="0"/>
          </a:p>
        </p:txBody>
      </p:sp>
      <p:sp>
        <p:nvSpPr>
          <p:cNvPr id="2" name="Rectangle 1"/>
          <p:cNvSpPr/>
          <p:nvPr/>
        </p:nvSpPr>
        <p:spPr>
          <a:xfrm>
            <a:off x="4117159" y="3559076"/>
            <a:ext cx="4569641" cy="2308324"/>
          </a:xfrm>
          <a:prstGeom prst="rect">
            <a:avLst/>
          </a:prstGeom>
        </p:spPr>
        <p:txBody>
          <a:bodyPr wrap="square">
            <a:spAutoFit/>
          </a:bodyPr>
          <a:lstStyle/>
          <a:p>
            <a:r>
              <a:rPr lang="en-US" sz="2400" b="1" dirty="0" smtClean="0">
                <a:solidFill>
                  <a:srgbClr val="FF0000"/>
                </a:solidFill>
              </a:rPr>
              <a:t>A number of journals, including some highly prestigious ones like </a:t>
            </a:r>
            <a:r>
              <a:rPr lang="en-US" sz="2400" b="1" i="1" dirty="0" smtClean="0">
                <a:solidFill>
                  <a:srgbClr val="FF0000"/>
                </a:solidFill>
              </a:rPr>
              <a:t>Science</a:t>
            </a:r>
            <a:r>
              <a:rPr lang="en-US" sz="2400" b="1" dirty="0" smtClean="0">
                <a:solidFill>
                  <a:srgbClr val="FF0000"/>
                </a:solidFill>
              </a:rPr>
              <a:t> and </a:t>
            </a:r>
            <a:r>
              <a:rPr lang="en-US" sz="2400" b="1" i="1" dirty="0" smtClean="0">
                <a:solidFill>
                  <a:srgbClr val="FF0000"/>
                </a:solidFill>
              </a:rPr>
              <a:t>Nature</a:t>
            </a:r>
            <a:r>
              <a:rPr lang="en-US" sz="2400" b="1" dirty="0" smtClean="0">
                <a:solidFill>
                  <a:srgbClr val="FF0000"/>
                </a:solidFill>
              </a:rPr>
              <a:t>,  have very different formats, but we’ll focus on the standard format used by the vast majority of journals.</a:t>
            </a:r>
            <a:endParaRPr lang="en-US" sz="2400" dirty="0"/>
          </a:p>
        </p:txBody>
      </p:sp>
      <p:sp>
        <p:nvSpPr>
          <p:cNvPr id="3" name="Rectangle 2"/>
          <p:cNvSpPr/>
          <p:nvPr/>
        </p:nvSpPr>
        <p:spPr>
          <a:xfrm>
            <a:off x="3886200" y="3276600"/>
            <a:ext cx="4800600" cy="2867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1572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609600"/>
            <a:ext cx="8229600" cy="1143000"/>
          </a:xfrm>
        </p:spPr>
        <p:txBody>
          <a:bodyPr/>
          <a:lstStyle/>
          <a:p>
            <a:r>
              <a:rPr lang="en-US" sz="3600" b="1" dirty="0">
                <a:solidFill>
                  <a:srgbClr val="FF0000"/>
                </a:solidFill>
              </a:rPr>
              <a:t>The Introduction</a:t>
            </a:r>
          </a:p>
        </p:txBody>
      </p:sp>
      <p:sp>
        <p:nvSpPr>
          <p:cNvPr id="7171" name="Rectangle 3"/>
          <p:cNvSpPr>
            <a:spLocks noGrp="1" noChangeArrowheads="1"/>
          </p:cNvSpPr>
          <p:nvPr>
            <p:ph type="body" idx="1"/>
          </p:nvPr>
        </p:nvSpPr>
        <p:spPr>
          <a:xfrm>
            <a:off x="457200" y="1219200"/>
            <a:ext cx="8382000" cy="4525963"/>
          </a:xfrm>
        </p:spPr>
        <p:txBody>
          <a:bodyPr>
            <a:normAutofit/>
          </a:bodyPr>
          <a:lstStyle/>
          <a:p>
            <a:pPr marL="0" indent="0">
              <a:spcBef>
                <a:spcPts val="0"/>
              </a:spcBef>
              <a:buNone/>
            </a:pPr>
            <a:endParaRPr lang="en-US" sz="2800" dirty="0" smtClean="0"/>
          </a:p>
          <a:p>
            <a:pPr marL="0" indent="0">
              <a:spcBef>
                <a:spcPts val="0"/>
              </a:spcBef>
              <a:buNone/>
            </a:pPr>
            <a:r>
              <a:rPr lang="en-US" sz="2800" dirty="0" smtClean="0"/>
              <a:t>Begin with </a:t>
            </a:r>
            <a:r>
              <a:rPr lang="en-US" sz="2800" dirty="0"/>
              <a:t>the broadest scope and get progressively </a:t>
            </a:r>
            <a:r>
              <a:rPr lang="en-US" sz="2800" dirty="0" smtClean="0"/>
              <a:t>narrower, </a:t>
            </a:r>
            <a:r>
              <a:rPr lang="en-US" sz="2800" dirty="0"/>
              <a:t>leading steadily to the statement of objectives in the last </a:t>
            </a:r>
            <a:r>
              <a:rPr lang="en-US" sz="2800" dirty="0" smtClean="0"/>
              <a:t>sentence or paragraph </a:t>
            </a:r>
            <a:r>
              <a:rPr lang="en-US" sz="2800" dirty="0"/>
              <a:t>of the Introduction.</a:t>
            </a:r>
          </a:p>
        </p:txBody>
      </p:sp>
      <p:sp>
        <p:nvSpPr>
          <p:cNvPr id="7172" name="Rectangle 4"/>
          <p:cNvSpPr>
            <a:spLocks noChangeArrowheads="1"/>
          </p:cNvSpPr>
          <p:nvPr/>
        </p:nvSpPr>
        <p:spPr bwMode="auto">
          <a:xfrm>
            <a:off x="2133600" y="3505200"/>
            <a:ext cx="4495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Rectangle 5"/>
          <p:cNvSpPr>
            <a:spLocks noChangeArrowheads="1"/>
          </p:cNvSpPr>
          <p:nvPr/>
        </p:nvSpPr>
        <p:spPr bwMode="auto">
          <a:xfrm>
            <a:off x="2590800" y="4267200"/>
            <a:ext cx="35814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Rectangle 6"/>
          <p:cNvSpPr>
            <a:spLocks noChangeArrowheads="1"/>
          </p:cNvSpPr>
          <p:nvPr/>
        </p:nvSpPr>
        <p:spPr bwMode="auto">
          <a:xfrm>
            <a:off x="3124200" y="50292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5" name="Rectangle 7"/>
          <p:cNvSpPr>
            <a:spLocks noChangeArrowheads="1"/>
          </p:cNvSpPr>
          <p:nvPr/>
        </p:nvSpPr>
        <p:spPr bwMode="auto">
          <a:xfrm>
            <a:off x="3505200" y="5791200"/>
            <a:ext cx="1828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6" name="Line 8"/>
          <p:cNvSpPr>
            <a:spLocks noChangeShapeType="1"/>
          </p:cNvSpPr>
          <p:nvPr/>
        </p:nvSpPr>
        <p:spPr bwMode="auto">
          <a:xfrm>
            <a:off x="3505200" y="3733800"/>
            <a:ext cx="0" cy="99060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7" name="Line 9"/>
          <p:cNvSpPr>
            <a:spLocks noChangeShapeType="1"/>
          </p:cNvSpPr>
          <p:nvPr/>
        </p:nvSpPr>
        <p:spPr bwMode="auto">
          <a:xfrm>
            <a:off x="4038600" y="4495800"/>
            <a:ext cx="0" cy="99060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8" name="Line 10"/>
          <p:cNvSpPr>
            <a:spLocks noChangeShapeType="1"/>
          </p:cNvSpPr>
          <p:nvPr/>
        </p:nvSpPr>
        <p:spPr bwMode="auto">
          <a:xfrm>
            <a:off x="4419600" y="5334000"/>
            <a:ext cx="0" cy="99060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400796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04800" y="1371600"/>
            <a:ext cx="8229600" cy="1143000"/>
          </a:xfrm>
        </p:spPr>
        <p:txBody>
          <a:bodyPr>
            <a:normAutofit fontScale="90000"/>
          </a:bodyPr>
          <a:lstStyle/>
          <a:p>
            <a:r>
              <a:rPr lang="en-US" sz="3600" b="1" dirty="0">
                <a:solidFill>
                  <a:srgbClr val="FF0000"/>
                </a:solidFill>
              </a:rPr>
              <a:t>Statement of objectives: </a:t>
            </a:r>
            <a:r>
              <a:rPr lang="en-US" sz="3600" b="1" dirty="0" smtClean="0">
                <a:solidFill>
                  <a:srgbClr val="FF0000"/>
                </a:solidFill>
              </a:rPr>
              <a:t/>
            </a:r>
            <a:br>
              <a:rPr lang="en-US" sz="3600" b="1" dirty="0" smtClean="0">
                <a:solidFill>
                  <a:srgbClr val="FF0000"/>
                </a:solidFill>
              </a:rPr>
            </a:br>
            <a:r>
              <a:rPr lang="en-US" sz="3600" b="1" dirty="0" smtClean="0">
                <a:solidFill>
                  <a:srgbClr val="FF0000"/>
                </a:solidFill>
              </a:rPr>
              <a:t>The </a:t>
            </a:r>
            <a:r>
              <a:rPr lang="en-US" sz="3600" b="1" dirty="0">
                <a:solidFill>
                  <a:srgbClr val="FF0000"/>
                </a:solidFill>
              </a:rPr>
              <a:t>key to the whole paper</a:t>
            </a:r>
          </a:p>
        </p:txBody>
      </p:sp>
      <p:sp>
        <p:nvSpPr>
          <p:cNvPr id="8195" name="Rectangle 3"/>
          <p:cNvSpPr>
            <a:spLocks noGrp="1" noChangeArrowheads="1"/>
          </p:cNvSpPr>
          <p:nvPr>
            <p:ph type="body" idx="1"/>
          </p:nvPr>
        </p:nvSpPr>
        <p:spPr>
          <a:xfrm>
            <a:off x="457200" y="2713037"/>
            <a:ext cx="8153400" cy="2392363"/>
          </a:xfrm>
        </p:spPr>
        <p:txBody>
          <a:bodyPr>
            <a:normAutofit/>
          </a:bodyPr>
          <a:lstStyle/>
          <a:p>
            <a:pPr marL="0" indent="0">
              <a:buNone/>
            </a:pPr>
            <a:r>
              <a:rPr lang="en-US" sz="2800" dirty="0"/>
              <a:t>The last sentence </a:t>
            </a:r>
            <a:r>
              <a:rPr lang="en-US" sz="2800" dirty="0" smtClean="0"/>
              <a:t>or last </a:t>
            </a:r>
            <a:r>
              <a:rPr lang="en-US" sz="2800" dirty="0"/>
              <a:t>paragraph of </a:t>
            </a:r>
            <a:r>
              <a:rPr lang="en-US" sz="2800" dirty="0" smtClean="0"/>
              <a:t>the introduction needs </a:t>
            </a:r>
            <a:r>
              <a:rPr lang="en-US" sz="2800" dirty="0"/>
              <a:t>to flow from the rest of the introduction and transition to the description of the </a:t>
            </a:r>
            <a:r>
              <a:rPr lang="en-US" sz="2800" dirty="0" smtClean="0"/>
              <a:t>materials and methods</a:t>
            </a:r>
            <a:r>
              <a:rPr lang="en-US" sz="2800" dirty="0"/>
              <a:t>.  It is critical that the </a:t>
            </a:r>
            <a:r>
              <a:rPr lang="en-US" sz="2800" b="1" dirty="0"/>
              <a:t>goals</a:t>
            </a:r>
            <a:r>
              <a:rPr lang="en-US" sz="2800" dirty="0"/>
              <a:t> and </a:t>
            </a:r>
            <a:r>
              <a:rPr lang="en-US" sz="2800" b="1" dirty="0"/>
              <a:t>objectives</a:t>
            </a:r>
            <a:r>
              <a:rPr lang="en-US" sz="2800" dirty="0"/>
              <a:t> be stated clearly </a:t>
            </a:r>
            <a:r>
              <a:rPr lang="en-US" sz="2800" dirty="0" smtClean="0"/>
              <a:t>and, if applicable, </a:t>
            </a:r>
            <a:r>
              <a:rPr lang="en-US" sz="2800" dirty="0"/>
              <a:t>stated quantitatively</a:t>
            </a:r>
            <a:r>
              <a:rPr lang="en-US" sz="2800" dirty="0" smtClean="0"/>
              <a:t>.     </a:t>
            </a:r>
            <a:endParaRPr lang="en-US" sz="2800" dirty="0"/>
          </a:p>
        </p:txBody>
      </p:sp>
    </p:spTree>
    <p:extLst>
      <p:ext uri="{BB962C8B-B14F-4D97-AF65-F5344CB8AC3E}">
        <p14:creationId xmlns:p14="http://schemas.microsoft.com/office/powerpoint/2010/main" val="313454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 Box 5"/>
          <p:cNvSpPr txBox="1">
            <a:spLocks noChangeArrowheads="1"/>
          </p:cNvSpPr>
          <p:nvPr/>
        </p:nvSpPr>
        <p:spPr bwMode="auto">
          <a:xfrm>
            <a:off x="990600" y="558225"/>
            <a:ext cx="7239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smtClean="0">
                <a:solidFill>
                  <a:srgbClr val="FF0000"/>
                </a:solidFill>
              </a:rPr>
              <a:t>An example </a:t>
            </a:r>
            <a:r>
              <a:rPr lang="en-US" sz="3200" b="1" dirty="0">
                <a:solidFill>
                  <a:srgbClr val="FF0000"/>
                </a:solidFill>
              </a:rPr>
              <a:t>of </a:t>
            </a:r>
            <a:r>
              <a:rPr lang="en-US" sz="3200" b="1" dirty="0" smtClean="0">
                <a:solidFill>
                  <a:srgbClr val="FF0000"/>
                </a:solidFill>
              </a:rPr>
              <a:t>“Objectives”:</a:t>
            </a:r>
            <a:endParaRPr lang="en-US" sz="3200" b="1" dirty="0">
              <a:solidFill>
                <a:srgbClr val="FF0000"/>
              </a:solidFill>
            </a:endParaRPr>
          </a:p>
        </p:txBody>
      </p:sp>
      <p:sp>
        <p:nvSpPr>
          <p:cNvPr id="9222" name="Text Box 6"/>
          <p:cNvSpPr txBox="1">
            <a:spLocks noChangeArrowheads="1"/>
          </p:cNvSpPr>
          <p:nvPr/>
        </p:nvSpPr>
        <p:spPr bwMode="auto">
          <a:xfrm>
            <a:off x="651164" y="1307842"/>
            <a:ext cx="7973291"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3200" b="1" dirty="0">
                <a:solidFill>
                  <a:srgbClr val="7030A0"/>
                </a:solidFill>
              </a:rPr>
              <a:t>Not so good:</a:t>
            </a:r>
          </a:p>
          <a:p>
            <a:pPr>
              <a:spcBef>
                <a:spcPct val="50000"/>
              </a:spcBef>
            </a:pPr>
            <a:r>
              <a:rPr lang="en-US" sz="2400" dirty="0"/>
              <a:t>The purpose of this study i</a:t>
            </a:r>
            <a:r>
              <a:rPr lang="en-US" sz="2400" dirty="0" smtClean="0"/>
              <a:t>s </a:t>
            </a:r>
            <a:r>
              <a:rPr lang="en-US" sz="2400" dirty="0"/>
              <a:t>to see if there i</a:t>
            </a:r>
            <a:r>
              <a:rPr lang="en-US" sz="2400" dirty="0" smtClean="0"/>
              <a:t>s </a:t>
            </a:r>
            <a:r>
              <a:rPr lang="en-US" sz="2400" dirty="0"/>
              <a:t>a </a:t>
            </a:r>
            <a:r>
              <a:rPr lang="en-US" sz="2400" dirty="0" smtClean="0"/>
              <a:t>difference </a:t>
            </a:r>
            <a:r>
              <a:rPr lang="en-US" sz="2400" dirty="0"/>
              <a:t>in the fish in three parts of the stream.</a:t>
            </a:r>
          </a:p>
          <a:p>
            <a:pPr>
              <a:spcBef>
                <a:spcPct val="50000"/>
              </a:spcBef>
            </a:pPr>
            <a:r>
              <a:rPr lang="en-US" sz="3200" b="1" dirty="0" smtClean="0">
                <a:solidFill>
                  <a:srgbClr val="7030A0"/>
                </a:solidFill>
              </a:rPr>
              <a:t>Much better</a:t>
            </a:r>
            <a:r>
              <a:rPr lang="en-US" sz="3200" b="1" dirty="0">
                <a:solidFill>
                  <a:srgbClr val="7030A0"/>
                </a:solidFill>
              </a:rPr>
              <a:t>:</a:t>
            </a:r>
          </a:p>
          <a:p>
            <a:pPr>
              <a:spcBef>
                <a:spcPct val="50000"/>
              </a:spcBef>
            </a:pPr>
            <a:r>
              <a:rPr lang="en-US" sz="2400" dirty="0"/>
              <a:t>The overall goal of the study was to test the hypothesis that habitat complexity was positively correlated with fish species diversity and density.  Specifically, we sampled the fish community and physical features in two habitat units in each of three reaches of stream and also measured the </a:t>
            </a:r>
            <a:r>
              <a:rPr lang="en-US" sz="2400" dirty="0" smtClean="0"/>
              <a:t>micro-habitat </a:t>
            </a:r>
            <a:r>
              <a:rPr lang="en-US" sz="2400" dirty="0"/>
              <a:t>features where </a:t>
            </a:r>
            <a:r>
              <a:rPr lang="en-US" sz="2400" dirty="0" smtClean="0"/>
              <a:t>fish were </a:t>
            </a:r>
            <a:r>
              <a:rPr lang="en-US" sz="2400" dirty="0"/>
              <a:t>caught.  </a:t>
            </a:r>
            <a:r>
              <a:rPr lang="en-US" sz="2400" dirty="0" smtClean="0"/>
              <a:t>These data were used to. . . . </a:t>
            </a:r>
            <a:endParaRPr lang="en-US" sz="2400" dirty="0"/>
          </a:p>
        </p:txBody>
      </p:sp>
    </p:spTree>
    <p:extLst>
      <p:ext uri="{BB962C8B-B14F-4D97-AF65-F5344CB8AC3E}">
        <p14:creationId xmlns:p14="http://schemas.microsoft.com/office/powerpoint/2010/main" val="4164957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762000"/>
            <a:ext cx="8229600" cy="1143000"/>
          </a:xfrm>
        </p:spPr>
        <p:txBody>
          <a:bodyPr>
            <a:normAutofit/>
          </a:bodyPr>
          <a:lstStyle/>
          <a:p>
            <a:r>
              <a:rPr lang="en-US" sz="3200" b="1" dirty="0" smtClean="0">
                <a:solidFill>
                  <a:srgbClr val="FF0000"/>
                </a:solidFill>
              </a:rPr>
              <a:t>Materials and Methods (or just Methods)</a:t>
            </a:r>
            <a:endParaRPr lang="en-US" sz="3200" b="1" dirty="0">
              <a:solidFill>
                <a:srgbClr val="FF0000"/>
              </a:solidFill>
            </a:endParaRPr>
          </a:p>
        </p:txBody>
      </p:sp>
      <p:sp>
        <p:nvSpPr>
          <p:cNvPr id="13315" name="Rectangle 3"/>
          <p:cNvSpPr>
            <a:spLocks noGrp="1" noChangeArrowheads="1"/>
          </p:cNvSpPr>
          <p:nvPr>
            <p:ph type="body" idx="1"/>
          </p:nvPr>
        </p:nvSpPr>
        <p:spPr>
          <a:xfrm>
            <a:off x="457200" y="2027237"/>
            <a:ext cx="8229600" cy="4525963"/>
          </a:xfrm>
        </p:spPr>
        <p:txBody>
          <a:bodyPr>
            <a:normAutofit/>
          </a:bodyPr>
          <a:lstStyle/>
          <a:p>
            <a:pPr marL="0" indent="0">
              <a:buNone/>
            </a:pPr>
            <a:r>
              <a:rPr lang="en-US" sz="2800" dirty="0" smtClean="0"/>
              <a:t>Description of what was needed to do the work (e.g., specimens), what was done, and how it was done, when and where (if these are necessary details).  Not a narrative, as you might write to your friend describing your day (“First we drove the van to the river, then we launched the boat and. . . .”) but rather a concise description of what a reader would need to </a:t>
            </a:r>
            <a:r>
              <a:rPr lang="en-US" sz="2800" b="1" i="1" dirty="0" smtClean="0">
                <a:solidFill>
                  <a:srgbClr val="7030A0"/>
                </a:solidFill>
              </a:rPr>
              <a:t>envision, understand, assess, and (if needed) replicate the work</a:t>
            </a:r>
            <a:r>
              <a:rPr lang="en-US" sz="2800" dirty="0" smtClean="0"/>
              <a:t>.  </a:t>
            </a:r>
            <a:endParaRPr lang="en-US" sz="2800" dirty="0"/>
          </a:p>
        </p:txBody>
      </p:sp>
    </p:spTree>
    <p:extLst>
      <p:ext uri="{BB962C8B-B14F-4D97-AF65-F5344CB8AC3E}">
        <p14:creationId xmlns:p14="http://schemas.microsoft.com/office/powerpoint/2010/main" val="476523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09600"/>
            <a:ext cx="8229600" cy="4525963"/>
          </a:xfrm>
        </p:spPr>
        <p:txBody>
          <a:bodyPr>
            <a:noAutofit/>
          </a:bodyPr>
          <a:lstStyle/>
          <a:p>
            <a:pPr marL="0" indent="0" algn="ctr">
              <a:spcBef>
                <a:spcPts val="0"/>
              </a:spcBef>
              <a:spcAft>
                <a:spcPts val="1200"/>
              </a:spcAft>
              <a:buNone/>
            </a:pPr>
            <a:r>
              <a:rPr lang="en-US" b="1" dirty="0" smtClean="0">
                <a:solidFill>
                  <a:srgbClr val="FF0000"/>
                </a:solidFill>
              </a:rPr>
              <a:t>An example of “Methods and Materials”:</a:t>
            </a:r>
            <a:endParaRPr lang="en-US" dirty="0">
              <a:solidFill>
                <a:srgbClr val="FF0000"/>
              </a:solidFill>
            </a:endParaRPr>
          </a:p>
          <a:p>
            <a:pPr marL="0" indent="0">
              <a:buNone/>
            </a:pPr>
            <a:r>
              <a:rPr lang="en-US" sz="2600" dirty="0"/>
              <a:t>Standard length (SL) is used throughout.  Terminology and methods for taking counts and measurements follow Pietsch and </a:t>
            </a:r>
            <a:r>
              <a:rPr lang="en-US" sz="2600" dirty="0" err="1"/>
              <a:t>Grobecker</a:t>
            </a:r>
            <a:r>
              <a:rPr lang="en-US" sz="2600" dirty="0"/>
              <a:t> (1987).  The </a:t>
            </a:r>
            <a:r>
              <a:rPr lang="en-US" sz="2600" dirty="0" err="1"/>
              <a:t>holotype</a:t>
            </a:r>
            <a:r>
              <a:rPr lang="en-US" sz="2600" dirty="0"/>
              <a:t> is deposited in the collections of the </a:t>
            </a:r>
            <a:r>
              <a:rPr lang="en-US" sz="2600" dirty="0" smtClean="0"/>
              <a:t>National Museum of Natural and Cultural History, Jakarta</a:t>
            </a:r>
            <a:r>
              <a:rPr lang="en-US" sz="2600" dirty="0"/>
              <a:t>, Indonesia (NCIP).  Symbolic codes for additional institutions are those provided by Leviton et al. (1985).</a:t>
            </a:r>
          </a:p>
          <a:p>
            <a:pPr marL="0" indent="0">
              <a:buNone/>
            </a:pPr>
            <a:r>
              <a:rPr lang="en-US" sz="2600" dirty="0" smtClean="0"/>
              <a:t>       Whole </a:t>
            </a:r>
            <a:r>
              <a:rPr lang="en-US" sz="2600" dirty="0"/>
              <a:t>genomic DNA was extracted from skeletal muscle of the </a:t>
            </a:r>
            <a:r>
              <a:rPr lang="en-US" sz="2600" dirty="0" err="1"/>
              <a:t>holotype</a:t>
            </a:r>
            <a:r>
              <a:rPr lang="en-US" sz="2600" dirty="0"/>
              <a:t> of the new species and three specimens of </a:t>
            </a:r>
            <a:r>
              <a:rPr lang="en-US" sz="2600" i="1" dirty="0" err="1" smtClean="0"/>
              <a:t>Histiophryne</a:t>
            </a:r>
            <a:r>
              <a:rPr lang="en-US" sz="2600" i="1" dirty="0" smtClean="0"/>
              <a:t> </a:t>
            </a:r>
            <a:r>
              <a:rPr lang="en-US" sz="2600" i="1" dirty="0" err="1"/>
              <a:t>cryptacanthus</a:t>
            </a:r>
            <a:r>
              <a:rPr lang="en-US" sz="2600" i="1" dirty="0"/>
              <a:t> </a:t>
            </a:r>
            <a:r>
              <a:rPr lang="en-US" sz="2600" dirty="0"/>
              <a:t>(tissues unavailable for </a:t>
            </a:r>
            <a:r>
              <a:rPr lang="en-US" sz="2600" i="1" dirty="0"/>
              <a:t>H. </a:t>
            </a:r>
            <a:r>
              <a:rPr lang="en-US" sz="2600" i="1" dirty="0" err="1"/>
              <a:t>bougainvilli</a:t>
            </a:r>
            <a:r>
              <a:rPr lang="en-US" sz="2600" dirty="0"/>
              <a:t>) using the </a:t>
            </a:r>
            <a:r>
              <a:rPr lang="en-US" sz="2600" dirty="0" err="1"/>
              <a:t>QIAamp</a:t>
            </a:r>
            <a:r>
              <a:rPr lang="en-US" sz="2600" dirty="0"/>
              <a:t> DNA Mini Kit (</a:t>
            </a:r>
            <a:r>
              <a:rPr lang="en-US" sz="2600" dirty="0" err="1"/>
              <a:t>Qiagen</a:t>
            </a:r>
            <a:r>
              <a:rPr lang="en-US" sz="2600" dirty="0"/>
              <a:t>).  Three </a:t>
            </a:r>
            <a:r>
              <a:rPr lang="en-US" sz="2600" dirty="0" err="1"/>
              <a:t>outgroup</a:t>
            </a:r>
            <a:r>
              <a:rPr lang="en-US" sz="2600" dirty="0"/>
              <a:t> </a:t>
            </a:r>
            <a:r>
              <a:rPr lang="en-US" sz="2600" dirty="0" smtClean="0"/>
              <a:t>taxa were chosen. . . .</a:t>
            </a:r>
            <a:endParaRPr lang="en-US" sz="2600" dirty="0"/>
          </a:p>
        </p:txBody>
      </p:sp>
    </p:spTree>
    <p:extLst>
      <p:ext uri="{BB962C8B-B14F-4D97-AF65-F5344CB8AC3E}">
        <p14:creationId xmlns:p14="http://schemas.microsoft.com/office/powerpoint/2010/main" val="1390423146"/>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11657</TotalTime>
  <Words>1052</Words>
  <Application>Microsoft Macintosh PowerPoint</Application>
  <PresentationFormat>On-screen Show (4:3)</PresentationFormat>
  <Paragraphs>67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The body of a paper in a typical journal:</vt:lpstr>
      <vt:lpstr>The Introduction</vt:lpstr>
      <vt:lpstr>Statement of objectives:  The key to the whole paper</vt:lpstr>
      <vt:lpstr>PowerPoint Presentation</vt:lpstr>
      <vt:lpstr>Materials and Methods (or just Methods)</vt:lpstr>
      <vt:lpstr>PowerPoint Presentation</vt:lpstr>
      <vt:lpstr>The Results</vt:lpstr>
      <vt:lpstr>The Discussion</vt:lpstr>
      <vt:lpstr>Acknowledgments</vt:lpstr>
      <vt:lpstr>Literature Cited (or References Cited)</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Quinn</dc:creator>
  <cp:lastModifiedBy>Office 2004 Test Drive User</cp:lastModifiedBy>
  <cp:revision>85</cp:revision>
  <cp:lastPrinted>2012-04-04T20:08:53Z</cp:lastPrinted>
  <dcterms:created xsi:type="dcterms:W3CDTF">2011-10-19T19:32:16Z</dcterms:created>
  <dcterms:modified xsi:type="dcterms:W3CDTF">2021-04-05T15:05:57Z</dcterms:modified>
</cp:coreProperties>
</file>